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9"/>
  </p:notesMasterIdLst>
  <p:sldIdLst>
    <p:sldId id="256" r:id="rId2"/>
    <p:sldId id="270" r:id="rId3"/>
    <p:sldId id="257" r:id="rId4"/>
    <p:sldId id="258" r:id="rId5"/>
    <p:sldId id="259" r:id="rId6"/>
    <p:sldId id="260" r:id="rId7"/>
    <p:sldId id="261" r:id="rId8"/>
    <p:sldId id="271" r:id="rId9"/>
    <p:sldId id="272" r:id="rId10"/>
    <p:sldId id="262" r:id="rId11"/>
    <p:sldId id="264" r:id="rId12"/>
    <p:sldId id="263" r:id="rId13"/>
    <p:sldId id="265" r:id="rId14"/>
    <p:sldId id="266" r:id="rId15"/>
    <p:sldId id="267" r:id="rId16"/>
    <p:sldId id="268"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35"/>
    <p:restoredTop sz="94666"/>
  </p:normalViewPr>
  <p:slideViewPr>
    <p:cSldViewPr snapToGrid="0" snapToObjects="1" showGuides="1">
      <p:cViewPr varScale="1">
        <p:scale>
          <a:sx n="98" d="100"/>
          <a:sy n="98" d="100"/>
        </p:scale>
        <p:origin x="344"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10.xml"/><Relationship Id="rId8" Type="http://schemas.openxmlformats.org/officeDocument/2006/relationships/slide" Target="slides/slide11.xml"/><Relationship Id="rId9" Type="http://schemas.openxmlformats.org/officeDocument/2006/relationships/slide" Target="slides/slide12.xml"/><Relationship Id="rId10"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9/12/16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木立研究室の今田雄太郎と申します。</a:t>
            </a:r>
            <a:endParaRPr lang="en-US" altLang="ja-JP" dirty="0" smtClean="0"/>
          </a:p>
          <a:p>
            <a:r>
              <a:rPr lang="en-US" sz="1200" dirty="0" smtClean="0"/>
              <a:t>Inferring tumor clonal evolution utilizing population genetics</a:t>
            </a:r>
          </a:p>
          <a:p>
            <a:r>
              <a:rPr lang="ja-JP" altLang="en-US" sz="1200" dirty="0" smtClean="0"/>
              <a:t>と</a:t>
            </a:r>
            <a:r>
              <a:rPr lang="ja-JP" altLang="en-US" sz="1200" dirty="0" smtClean="0"/>
              <a:t>いうタイトルで</a:t>
            </a:r>
            <a:r>
              <a:rPr lang="ja-JP" altLang="en-US" sz="1200" dirty="0" smtClean="0"/>
              <a:t>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a:t>
            </a:r>
            <a:r>
              <a:rPr lang="ja-JP" altLang="en-US" dirty="0" smtClean="0"/>
              <a:t>で</a:t>
            </a:r>
            <a:r>
              <a:rPr lang="ja-JP" altLang="en-US" dirty="0" smtClean="0"/>
              <a:t>は、先ほどの先行研究と同様、パッセンジャー変異に着目します。各部分型で新規に生じるパッセンジャー変異がどのようなアレル</a:t>
            </a:r>
            <a:r>
              <a:rPr lang="ja-JP" altLang="en-US" dirty="0" smtClean="0"/>
              <a:t>頻度</a:t>
            </a:r>
            <a:r>
              <a:rPr lang="ja-JP" altLang="en-US" dirty="0" smtClean="0"/>
              <a:t>分布を持つかを、</a:t>
            </a:r>
            <a:r>
              <a:rPr lang="en-US" altLang="ja-JP" dirty="0" smtClean="0"/>
              <a:t>Wright-Fisher</a:t>
            </a:r>
            <a:r>
              <a:rPr lang="ja-JP" altLang="en-US" dirty="0" smtClean="0"/>
              <a:t>過程を応用してモデル化します。変異アレルを持つ細胞と持たない細胞の分裂はランダムであることから、変異アレル頻度は細胞分裂とともに拡散し、時間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a:t>
            </a:r>
            <a:r>
              <a:rPr lang="ja-JP" altLang="en-US" dirty="0" smtClean="0"/>
              <a:t>関数を用いて解析的に解を求めることが</a:t>
            </a:r>
            <a:r>
              <a:rPr lang="ja-JP" altLang="en-US" dirty="0" smtClean="0"/>
              <a:t>できます。</a:t>
            </a:r>
            <a:r>
              <a:rPr lang="en-US" altLang="ja-JP" dirty="0" smtClean="0"/>
              <a:t>1</a:t>
            </a:r>
            <a:r>
              <a:rPr lang="ja-JP" altLang="en-US" dirty="0" smtClean="0"/>
              <a:t>式の解を用いて、部分型</a:t>
            </a:r>
            <a:r>
              <a:rPr lang="en-US" altLang="ja-JP" dirty="0" err="1" smtClean="0"/>
              <a:t>i</a:t>
            </a:r>
            <a:r>
              <a:rPr lang="ja-JP" altLang="en-US" dirty="0" smtClean="0"/>
              <a:t>に</a:t>
            </a:r>
            <a:r>
              <a:rPr lang="ja-JP" altLang="en-US" dirty="0" smtClean="0"/>
              <a:t>入った変異のアレル</a:t>
            </a:r>
            <a:r>
              <a:rPr lang="ja-JP" altLang="en-US" dirty="0" smtClean="0"/>
              <a:t>頻度</a:t>
            </a:r>
            <a:r>
              <a:rPr lang="ja-JP" altLang="en-US" dirty="0" smtClean="0"/>
              <a:t>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a:t>
            </a:r>
            <a:r>
              <a:rPr lang="ja-JP" altLang="en-US" dirty="0" smtClean="0"/>
              <a:t>シーケンシング時点で</a:t>
            </a:r>
            <a:r>
              <a:rPr lang="en-US" altLang="ja-JP" dirty="0" smtClean="0"/>
              <a:t>xi</a:t>
            </a:r>
            <a:r>
              <a:rPr lang="ja-JP" altLang="en-US" dirty="0" smtClean="0"/>
              <a:t>に成長する確率</a:t>
            </a:r>
            <a:r>
              <a:rPr lang="ja-JP" altLang="en-US" dirty="0" smtClean="0"/>
              <a:t>は</a:t>
            </a:r>
            <a:r>
              <a:rPr lang="ja-JP" altLang="en-US" dirty="0" smtClean="0"/>
              <a:t>、左の図の青色の領域を全時刻、全細胞数について足し合わせることによって求められ、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a:t>
            </a:r>
            <a:r>
              <a:rPr lang="ja-JP" altLang="en-US" dirty="0" smtClean="0"/>
              <a:t>がどの親のアレルを引き継ぐかどうかが確率</a:t>
            </a:r>
            <a:r>
              <a:rPr lang="ja-JP" altLang="en-US" dirty="0" smtClean="0"/>
              <a:t>過程</a:t>
            </a:r>
            <a:r>
              <a:rPr lang="en-US" altLang="ja-JP" dirty="0" smtClean="0"/>
              <a:t>)</a:t>
            </a:r>
            <a:endParaRPr lang="en-US" altLang="ja-JP" dirty="0" smtClean="0"/>
          </a:p>
          <a:p>
            <a:r>
              <a:rPr lang="en-US" altLang="ja-JP" dirty="0" smtClean="0"/>
              <a:t>Identification of neutral</a:t>
            </a:r>
            <a:r>
              <a:rPr lang="en-US" altLang="ja-JP" baseline="0" dirty="0" smtClean="0"/>
              <a:t> evolution </a:t>
            </a:r>
            <a:r>
              <a:rPr lang="ja-JP" altLang="en-US" baseline="0" dirty="0" smtClean="0"/>
              <a:t>を引用</a:t>
            </a:r>
            <a:r>
              <a:rPr lang="en-US" altLang="ja-JP" baseline="0" dirty="0" smtClean="0"/>
              <a:t> (</a:t>
            </a:r>
            <a:r>
              <a:rPr lang="ja-JP" altLang="en-US" baseline="0" dirty="0" smtClean="0"/>
              <a:t>実証にもなる</a:t>
            </a:r>
            <a:r>
              <a:rPr lang="en-US" altLang="ja-JP" baseline="0" dirty="0" smtClean="0"/>
              <a:t>)</a:t>
            </a:r>
          </a:p>
          <a:p>
            <a:r>
              <a:rPr lang="ja-JP" altLang="en-US" baseline="0" dirty="0" smtClean="0"/>
              <a:t>中立的浮動は自分語</a:t>
            </a:r>
            <a:endParaRPr lang="en-US" altLang="ja-JP" baseline="0" dirty="0" smtClean="0"/>
          </a:p>
          <a:p>
            <a:r>
              <a:rPr lang="ja-JP" altLang="en-US" baseline="0" dirty="0" smtClean="0"/>
              <a:t>自分語を使わずに、初見でわかるような構成・表現に</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a:p>
        </p:txBody>
      </p:sp>
    </p:spTree>
    <p:extLst>
      <p:ext uri="{BB962C8B-B14F-4D97-AF65-F5344CB8AC3E}">
        <p14:creationId xmlns:p14="http://schemas.microsoft.com/office/powerpoint/2010/main" val="145629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a:t>
            </a:r>
            <a:r>
              <a:rPr lang="ja-JP" altLang="en-US" dirty="0" smtClean="0"/>
              <a:t>アレル頻度分布と、部分型誕生時刻との関係をバイオリンプロットで表すと左図のようになり、部分型の誕生時刻が早いほど、部分型</a:t>
            </a:r>
            <a:r>
              <a:rPr lang="ja-JP" altLang="en-US" dirty="0" smtClean="0"/>
              <a:t>内部で起こった変異</a:t>
            </a:r>
            <a:r>
              <a:rPr lang="ja-JP" altLang="en-US" dirty="0" smtClean="0"/>
              <a:t>は集団内に固定しやすいことがわかります</a:t>
            </a:r>
            <a:r>
              <a:rPr lang="ja-JP" altLang="en-US" dirty="0" smtClean="0"/>
              <a:t>。この関係を逆</a:t>
            </a:r>
            <a:r>
              <a:rPr lang="ja-JP" altLang="en-US" dirty="0" smtClean="0"/>
              <a:t>に利用し、観測</a:t>
            </a:r>
            <a:r>
              <a:rPr lang="ja-JP" altLang="en-US" dirty="0" smtClean="0"/>
              <a:t>される変異</a:t>
            </a:r>
            <a:r>
              <a:rPr lang="ja-JP" altLang="en-US" dirty="0" smtClean="0"/>
              <a:t>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a:p>
        </p:txBody>
      </p:sp>
    </p:spTree>
    <p:extLst>
      <p:ext uri="{BB962C8B-B14F-4D97-AF65-F5344CB8AC3E}">
        <p14:creationId xmlns:p14="http://schemas.microsoft.com/office/powerpoint/2010/main" val="199065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しかしながら、バルクシーケンシングでは、各部分型の変異アレル頻度分布を直接観測することはできません。</a:t>
            </a:r>
            <a:endParaRPr lang="en-US" altLang="ja-JP" dirty="0" smtClean="0"/>
          </a:p>
          <a:p>
            <a:r>
              <a:rPr lang="ja-JP" altLang="en-US" dirty="0" smtClean="0"/>
              <a:t>各一塩基多型にお</a:t>
            </a:r>
            <a:r>
              <a:rPr lang="ja-JP" altLang="en-US" dirty="0" smtClean="0"/>
              <a:t>けるリードの出力確率は、部分型</a:t>
            </a:r>
            <a:r>
              <a:rPr lang="ja-JP" altLang="en-US" dirty="0" smtClean="0"/>
              <a:t>の構成比</a:t>
            </a:r>
            <a:r>
              <a:rPr lang="ja-JP" altLang="en-US" dirty="0" smtClean="0"/>
              <a:t>と変異アレル頻度から計算されるパラメータ</a:t>
            </a:r>
            <a:r>
              <a:rPr lang="en-US" altLang="ja-JP" dirty="0" smtClean="0"/>
              <a:t>mu</a:t>
            </a:r>
            <a:r>
              <a:rPr lang="ja-JP" altLang="en-US" dirty="0" smtClean="0"/>
              <a:t>を用いた二項分布で表されます。ミューは、左図のように、腫瘍に存在する全コピー中の何本が変異コピーなのかという割合を表しています。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a:p>
        </p:txBody>
      </p:sp>
    </p:spTree>
    <p:extLst>
      <p:ext uri="{BB962C8B-B14F-4D97-AF65-F5344CB8AC3E}">
        <p14:creationId xmlns:p14="http://schemas.microsoft.com/office/powerpoint/2010/main" val="109569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a:t>
            </a:r>
            <a:r>
              <a:rPr lang="ja-JP" altLang="en-US" dirty="0" smtClean="0"/>
              <a:t>正解の誕生時刻</a:t>
            </a:r>
            <a:r>
              <a:rPr lang="en-US" altLang="ja-JP" dirty="0" smtClean="0"/>
              <a:t>t</a:t>
            </a:r>
            <a:r>
              <a:rPr lang="en-US" altLang="ja-JP" dirty="0" smtClean="0"/>
              <a:t>, </a:t>
            </a:r>
            <a:r>
              <a:rPr lang="ja-JP" altLang="en-US" dirty="0" smtClean="0"/>
              <a:t>部分型構成比</a:t>
            </a:r>
            <a:r>
              <a:rPr lang="en-US" altLang="ja-JP" dirty="0" smtClean="0"/>
              <a:t>n</a:t>
            </a:r>
            <a:r>
              <a:rPr lang="ja-JP" altLang="en-US" dirty="0" smtClean="0"/>
              <a:t>を用意し</a:t>
            </a:r>
            <a:r>
              <a:rPr lang="ja-JP" altLang="en-US" dirty="0" smtClean="0"/>
              <a:t>、これに</a:t>
            </a:r>
            <a:r>
              <a:rPr lang="ja-JP" altLang="en-US" dirty="0" smtClean="0"/>
              <a:t>基づき計算</a:t>
            </a:r>
            <a:r>
              <a:rPr lang="ja-JP" altLang="en-US" dirty="0" smtClean="0"/>
              <a:t>される変異</a:t>
            </a:r>
            <a:r>
              <a:rPr lang="ja-JP" altLang="en-US" dirty="0" smtClean="0"/>
              <a:t>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a:t>
            </a:r>
            <a:r>
              <a:rPr lang="ja-JP" altLang="en-US" dirty="0" smtClean="0"/>
              <a:t>は以下のようになり、これを最急降下法により解きました。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a:p>
        </p:txBody>
      </p:sp>
    </p:spTree>
    <p:extLst>
      <p:ext uri="{BB962C8B-B14F-4D97-AF65-F5344CB8AC3E}">
        <p14:creationId xmlns:p14="http://schemas.microsoft.com/office/powerpoint/2010/main" val="170964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err="1" smtClean="0"/>
              <a:t>t,n</a:t>
            </a:r>
            <a:r>
              <a:rPr lang="ja-JP" altLang="en-US" dirty="0" smtClean="0"/>
              <a:t>のパラメータを推定した結果は右図のようになり</a:t>
            </a:r>
            <a:r>
              <a:rPr lang="ja-JP" altLang="en-US" dirty="0" smtClean="0"/>
              <a:t>、</a:t>
            </a:r>
            <a:r>
              <a:rPr lang="en-US" altLang="ja-JP" dirty="0" smtClean="0"/>
              <a:t>SNV</a:t>
            </a:r>
            <a:r>
              <a:rPr lang="ja-JP" altLang="en-US" dirty="0" smtClean="0"/>
              <a:t>が</a:t>
            </a:r>
            <a:r>
              <a:rPr lang="ja-JP" altLang="en-US" dirty="0" smtClean="0"/>
              <a:t>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14</a:t>
            </a:fld>
            <a:endParaRPr lang="en-US"/>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a:t>
            </a:r>
            <a:r>
              <a:rPr lang="ja-JP" altLang="en-US" dirty="0" smtClean="0"/>
              <a:t>、生存に有利なドライバ</a:t>
            </a:r>
            <a:r>
              <a:rPr lang="ja-JP" altLang="en-US" dirty="0" smtClean="0"/>
              <a:t>変異が入ることにより、新た</a:t>
            </a:r>
            <a:r>
              <a:rPr lang="ja-JP" altLang="en-US" dirty="0" smtClean="0"/>
              <a:t>な部分型</a:t>
            </a:r>
            <a:r>
              <a:rPr lang="ja-JP" altLang="en-US" dirty="0" smtClean="0"/>
              <a:t>が</a:t>
            </a:r>
            <a:r>
              <a:rPr lang="ja-JP" altLang="en-US" dirty="0" smtClean="0"/>
              <a:t>生じ、腫瘍は複数の部分型のミクスチャーとなっています。</a:t>
            </a:r>
            <a:endParaRPr lang="en-US" altLang="ja-JP" dirty="0" smtClean="0"/>
          </a:p>
          <a:p>
            <a:r>
              <a:rPr lang="ja-JP" altLang="en-US" dirty="0" smtClean="0"/>
              <a:t>こうした腫瘍のクローン進化仮説は、</a:t>
            </a:r>
            <a:r>
              <a:rPr lang="en-US" altLang="ja-JP" dirty="0" err="1" smtClean="0"/>
              <a:t>Nowell</a:t>
            </a:r>
            <a:r>
              <a:rPr lang="ja-JP" altLang="en-US" dirty="0" smtClean="0"/>
              <a:t>によって始めに提唱され</a:t>
            </a:r>
            <a:r>
              <a:rPr lang="ja-JP" altLang="en-US" dirty="0" smtClean="0"/>
              <a:t>、がんの進行過程の基礎になっています。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a:t>
            </a:r>
            <a:r>
              <a:rPr lang="ja-JP" altLang="en-US" baseline="0" dirty="0" smtClean="0"/>
              <a:t>は発見できず</a:t>
            </a:r>
            <a:r>
              <a:rPr lang="ja-JP" altLang="en-US" baseline="0" dirty="0" smtClean="0"/>
              <a:t>、次世代シーケンサーの配列</a:t>
            </a:r>
            <a:r>
              <a:rPr lang="ja-JP" altLang="en-US" baseline="0" dirty="0" smtClean="0"/>
              <a:t>データの活用が必要</a:t>
            </a:r>
            <a:r>
              <a:rPr lang="ja-JP" altLang="en-US" baseline="0" dirty="0" smtClean="0"/>
              <a:t>となります。また、抗がん剤治療によってクローン進化過程が動的に変わることから、今後のがん治療においては、部分型構成の同定のみならず</a:t>
            </a:r>
            <a:r>
              <a:rPr lang="ja-JP" altLang="en-US" baseline="0" dirty="0" smtClean="0"/>
              <a:t>、部分型の構成比</a:t>
            </a:r>
            <a:r>
              <a:rPr lang="ja-JP" altLang="en-US" baseline="0" dirty="0" smtClean="0"/>
              <a:t>や</a:t>
            </a:r>
            <a:r>
              <a:rPr lang="ja-JP" altLang="en-US" baseline="0" dirty="0" smtClean="0"/>
              <a:t>増殖率の推定が重要になると</a:t>
            </a:r>
            <a:r>
              <a:rPr lang="ja-JP" altLang="en-US" baseline="0" dirty="0" smtClean="0"/>
              <a:t>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a:t>
            </a:r>
            <a:r>
              <a:rPr lang="ja-JP" altLang="en-US" dirty="0" smtClean="0"/>
              <a:t>。</a:t>
            </a:r>
            <a:endParaRPr lang="en-US" altLang="ja-JP" dirty="0" smtClean="0"/>
          </a:p>
          <a:p>
            <a:r>
              <a:rPr lang="ja-JP" altLang="en-US" dirty="0" smtClean="0"/>
              <a:t>部分型</a:t>
            </a:r>
            <a:r>
              <a:rPr lang="ja-JP" altLang="en-US" dirty="0" smtClean="0"/>
              <a:t>構成比</a:t>
            </a:r>
            <a:r>
              <a:rPr lang="en-US" altLang="ja-JP" dirty="0" err="1" smtClean="0"/>
              <a:t>ni</a:t>
            </a:r>
            <a:r>
              <a:rPr lang="en-US" altLang="ja-JP" dirty="0" smtClean="0"/>
              <a:t>,</a:t>
            </a:r>
            <a:r>
              <a:rPr lang="en-US" altLang="ja-JP" baseline="0" dirty="0" smtClean="0"/>
              <a:t> </a:t>
            </a:r>
            <a:r>
              <a:rPr lang="ja-JP" altLang="en-US" baseline="0" dirty="0" smtClean="0"/>
              <a:t>誕生時刻</a:t>
            </a:r>
            <a:r>
              <a:rPr lang="en-US" altLang="ja-JP" baseline="0" dirty="0" err="1" smtClean="0"/>
              <a:t>ti</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は図に示したようなパラメータです</a:t>
            </a:r>
            <a:r>
              <a:rPr lang="ja-JP" altLang="en-US" baseline="0" dirty="0" smtClean="0"/>
              <a:t>。</a:t>
            </a:r>
            <a:endParaRPr lang="en-US" altLang="ja-JP" baseline="0" dirty="0" smtClean="0"/>
          </a:p>
          <a:p>
            <a:r>
              <a:rPr lang="ja-JP" altLang="en-US" dirty="0" smtClean="0"/>
              <a:t>指数</a:t>
            </a:r>
            <a:r>
              <a:rPr lang="ja-JP" altLang="en-US" dirty="0" smtClean="0"/>
              <a:t>関数的な増殖を仮定し、</a:t>
            </a:r>
            <a:r>
              <a:rPr lang="en-US" altLang="ja-JP" dirty="0" err="1" smtClean="0"/>
              <a:t>ti</a:t>
            </a:r>
            <a:r>
              <a:rPr lang="ja-JP" altLang="en-US" dirty="0" smtClean="0"/>
              <a:t>と</a:t>
            </a:r>
            <a:r>
              <a:rPr lang="en-US" altLang="ja-JP" dirty="0" err="1"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腫瘍中の各細胞に対して一細胞シーケンシングを行えば、すべての部分型とその構成比を同定することが可能です</a:t>
            </a:r>
            <a:r>
              <a:rPr lang="ja-JP" altLang="en-US" dirty="0" smtClean="0"/>
              <a:t>。</a:t>
            </a:r>
            <a:endParaRPr lang="en-US" altLang="ja-JP" dirty="0" smtClean="0"/>
          </a:p>
          <a:p>
            <a:pPr marL="400050" lvl="1" indent="0">
              <a:buNone/>
            </a:pPr>
            <a:r>
              <a:rPr lang="ja-JP" altLang="en-US" dirty="0" smtClean="0"/>
              <a:t>しかし</a:t>
            </a:r>
            <a:r>
              <a:rPr lang="ja-JP" altLang="en-US" dirty="0" smtClean="0"/>
              <a:t>、一細胞シーケンシングは技術的な困難が伴い、高コストなことから、バルクシーケンシングを行うことが一般的です。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a:t>
            </a:r>
            <a:r>
              <a:rPr lang="ja-JP" altLang="en-US" dirty="0" smtClean="0"/>
              <a:t>、全部分型</a:t>
            </a:r>
            <a:r>
              <a:rPr lang="ja-JP" altLang="en-US" dirty="0" smtClean="0"/>
              <a:t>の平均像に</a:t>
            </a:r>
            <a:r>
              <a:rPr lang="ja-JP" altLang="en-US" dirty="0" smtClean="0"/>
              <a:t>なっており、各部分型</a:t>
            </a:r>
            <a:r>
              <a:rPr lang="ja-JP" altLang="en-US" dirty="0" smtClean="0"/>
              <a:t>の変異アレル頻度を隠れ状態</a:t>
            </a:r>
            <a:r>
              <a:rPr lang="ja-JP" altLang="en-US" dirty="0" smtClean="0"/>
              <a:t>推定する必要があるためです。</a:t>
            </a:r>
            <a:endParaRPr lang="en-US" altLang="ja-JP" dirty="0" smtClean="0"/>
          </a:p>
          <a:p>
            <a:pPr marL="400050" lvl="1" indent="0">
              <a:buNone/>
            </a:pPr>
            <a:r>
              <a:rPr lang="ja-JP" altLang="en-US" dirty="0" smtClean="0"/>
              <a:t>以上から、本研究で解くべき問題は、各一塩基</a:t>
            </a:r>
            <a:r>
              <a:rPr lang="ja-JP" altLang="en-US" dirty="0" smtClean="0"/>
              <a:t>多型の位置</a:t>
            </a:r>
            <a:r>
              <a:rPr lang="ja-JP" altLang="en-US" dirty="0" smtClean="0"/>
              <a:t>に</a:t>
            </a:r>
            <a:r>
              <a:rPr lang="ja-JP" altLang="en-US" dirty="0" smtClean="0"/>
              <a:t>おけるリード</a:t>
            </a:r>
            <a:r>
              <a:rPr lang="ja-JP" altLang="en-US" dirty="0" smtClean="0"/>
              <a:t>総数と変異</a:t>
            </a:r>
            <a:r>
              <a:rPr lang="ja-JP" altLang="en-US" dirty="0" smtClean="0"/>
              <a:t>リード数から、</a:t>
            </a:r>
            <a:r>
              <a:rPr lang="ja-JP" altLang="en-US" dirty="0" smtClean="0"/>
              <a:t>各部分型の存在比・誕生時刻および増殖率</a:t>
            </a:r>
            <a:r>
              <a:rPr lang="ja-JP" altLang="en-US" dirty="0" smtClean="0"/>
              <a:t>を推定する</a:t>
            </a:r>
            <a:r>
              <a:rPr lang="ja-JP" altLang="en-US" dirty="0" smtClean="0"/>
              <a:t>ことになります。</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a:t>
            </a:r>
            <a:r>
              <a:rPr lang="ja-JP" altLang="en-US" dirty="0" smtClean="0"/>
              <a:t>の構成比</a:t>
            </a:r>
            <a:r>
              <a:rPr lang="ja-JP" altLang="en-US" dirty="0" smtClean="0"/>
              <a:t>や変異アレル頻度を求める先行研究としては、ディリクレ過程を用いたベイジアンクラスタリングである</a:t>
            </a:r>
            <a:r>
              <a:rPr lang="en-US" altLang="ja-JP" dirty="0" err="1" smtClean="0"/>
              <a:t>PyClone</a:t>
            </a:r>
            <a:r>
              <a:rPr lang="ja-JP" altLang="en-US" dirty="0" smtClean="0"/>
              <a:t>や、腫瘍内の複数箇所のサンプルを利用し、変異アレル頻度を部分型頻度と部分型系統樹に因数分</a:t>
            </a:r>
            <a:r>
              <a:rPr lang="ja-JP" altLang="en-US" dirty="0" smtClean="0"/>
              <a:t>解する</a:t>
            </a:r>
            <a:r>
              <a:rPr lang="en-US" altLang="ja-JP" dirty="0" err="1"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dirty="0" smtClean="0">
                            <a:latin typeface="Cambria Math" charset="0"/>
                            <a:ea typeface="Cambria Math" charset="0"/>
                            <a:cs typeface="Cambria Math" charset="0"/>
                          </a:rPr>
                        </m:ctrlPr>
                      </m:sSubPr>
                      <m:e>
                        <m:r>
                          <a:rPr lang="en-US" altLang="ja-JP" b="0" i="1" dirty="0" err="1" smtClean="0">
                            <a:latin typeface="Cambria Math" charset="0"/>
                            <a:ea typeface="Cambria Math" charset="0"/>
                            <a:cs typeface="Cambria Math" charset="0"/>
                          </a:rPr>
                          <m:t>𝜇</m:t>
                        </m:r>
                      </m:e>
                      <m:sub>
                        <m:r>
                          <a:rPr lang="en-US" altLang="ja-JP" b="0" i="1" dirty="0"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Choice>
        <mc:Fallback>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a:p>
        </p:txBody>
      </p:sp>
    </p:spTree>
    <p:extLst>
      <p:ext uri="{BB962C8B-B14F-4D97-AF65-F5344CB8AC3E}">
        <p14:creationId xmlns:p14="http://schemas.microsoft.com/office/powerpoint/2010/main" val="148287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そこで我々は、この問題を確率モデルの枠組みに落とし込み、混合モデルのパラメータ推定問題に帰着することにより、</a:t>
            </a:r>
            <a:endParaRPr lang="en-US" altLang="ja-JP" dirty="0" smtClean="0"/>
          </a:p>
          <a:p>
            <a:r>
              <a:rPr lang="ja-JP" altLang="en-US" dirty="0" smtClean="0"/>
              <a:t>各部分型の増殖率を推定することを考えました。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a:p>
        </p:txBody>
      </p:sp>
    </p:spTree>
    <p:extLst>
      <p:ext uri="{BB962C8B-B14F-4D97-AF65-F5344CB8AC3E}">
        <p14:creationId xmlns:p14="http://schemas.microsoft.com/office/powerpoint/2010/main" val="181920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9/12/16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5" Type="http://schemas.openxmlformats.org/officeDocument/2006/relationships/image" Target="../media/image6.em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dirty="0"/>
              <a:t>木立研究室</a:t>
            </a:r>
            <a:endParaRPr lang="en-US" altLang="ja-JP" sz="3200" dirty="0"/>
          </a:p>
          <a:p>
            <a:pPr algn="ctr"/>
            <a:r>
              <a:rPr lang="ja-JP" altLang="en-US" sz="3200" dirty="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dirty="0" smtClean="0"/>
                  <a:t>各部分型で新規に発生するパッセンジャー変異</a:t>
                </a:r>
                <a:r>
                  <a:rPr lang="ja-JP" altLang="en-US" dirty="0" smtClean="0"/>
                  <a:t>に着目</a:t>
                </a:r>
                <a:endParaRPr lang="en-US" altLang="ja-JP" dirty="0" smtClean="0"/>
              </a:p>
              <a:p>
                <a:pPr lvl="1"/>
                <a:r>
                  <a:rPr lang="ja-JP" altLang="en-US" dirty="0" smtClean="0"/>
                  <a:t>変異アレルを持つ細胞と持たない細胞の分裂はランダム</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変異アレル頻度</a:t>
                </a:r>
                <a:r>
                  <a:rPr lang="ja-JP" altLang="en-US" dirty="0" smtClean="0"/>
                  <a:t>は細胞分裂とともに拡散</a:t>
                </a:r>
                <a:endParaRPr lang="en-US" altLang="ja-JP" dirty="0" smtClean="0"/>
              </a:p>
              <a:p>
                <a:pPr lvl="1"/>
                <a:r>
                  <a:rPr lang="ja-JP" altLang="en-US" dirty="0" smtClean="0"/>
                  <a:t>変異アレル頻度が時間</a:t>
                </a:r>
                <a14:m>
                  <m:oMath xmlns:m="http://schemas.openxmlformats.org/officeDocument/2006/math">
                    <m:r>
                      <a:rPr lang="en-US" altLang="ja-JP" i="1" dirty="0" smtClean="0">
                        <a:latin typeface="Cambria Math" charset="0"/>
                      </a:rPr>
                      <m:t>𝑡</m:t>
                    </m:r>
                  </m:oMath>
                </a14:m>
                <a:r>
                  <a:rPr lang="ja-JP" altLang="en-US" dirty="0" smtClean="0"/>
                  <a:t>の間に</a:t>
                </a:r>
                <a14:m>
                  <m:oMath xmlns:m="http://schemas.openxmlformats.org/officeDocument/2006/math">
                    <m:r>
                      <a:rPr lang="en-US" altLang="ja-JP" i="1" dirty="0" smtClean="0">
                        <a:latin typeface="Cambria Math" charset="0"/>
                      </a:rPr>
                      <m:t>𝑦</m:t>
                    </m:r>
                  </m:oMath>
                </a14:m>
                <a:r>
                  <a:rPr lang="ja-JP" altLang="en-US" dirty="0" smtClean="0"/>
                  <a:t>から</a:t>
                </a:r>
                <a14:m>
                  <m:oMath xmlns:m="http://schemas.openxmlformats.org/officeDocument/2006/math">
                    <m:r>
                      <a:rPr lang="en-US" altLang="ja-JP" i="1" dirty="0" smtClean="0">
                        <a:latin typeface="Cambria Math" charset="0"/>
                      </a:rPr>
                      <m:t>𝑥</m:t>
                    </m:r>
                  </m:oMath>
                </a14:m>
                <a:r>
                  <a:rPr lang="ja-JP" altLang="en-US" dirty="0" smtClean="0"/>
                  <a:t>に変化する</a:t>
                </a:r>
                <a:r>
                  <a:rPr lang="ja-JP" altLang="en-US" dirty="0" smtClean="0"/>
                  <a:t>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dirty="0" smtClean="0"/>
                  <a:t>部分型</a:t>
                </a:r>
                <a14:m>
                  <m:oMath xmlns:m="http://schemas.openxmlformats.org/officeDocument/2006/math">
                    <m:r>
                      <a:rPr lang="en-US" altLang="ja-JP" i="1" dirty="0" smtClean="0">
                        <a:latin typeface="Cambria Math" charset="0"/>
                      </a:rPr>
                      <m:t>𝑖</m:t>
                    </m:r>
                  </m:oMath>
                </a14:m>
                <a:r>
                  <a:rPr lang="ja-JP" altLang="en-US" dirty="0" smtClean="0"/>
                  <a:t>に</a:t>
                </a:r>
                <a:r>
                  <a:rPr lang="ja-JP" altLang="en-US" dirty="0" smtClean="0"/>
                  <a:t>入った変異のアレル</a:t>
                </a:r>
                <a:r>
                  <a:rPr lang="ja-JP" altLang="en-US" dirty="0" smtClean="0"/>
                  <a:t>頻度が、シーケンシング時点</a:t>
                </a:r>
                <a:r>
                  <a:rPr lang="ja-JP" altLang="en-US" dirty="0" smtClean="0"/>
                  <a:t>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dirty="0" smtClean="0"/>
                  <a:t>に</a:t>
                </a:r>
                <a:r>
                  <a:rPr lang="ja-JP" altLang="en-US" dirty="0" smtClean="0"/>
                  <a:t>なっている</a:t>
                </a:r>
                <a:r>
                  <a:rPr lang="ja-JP" altLang="en-US" dirty="0" smtClean="0"/>
                  <a:t>確率</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a:t>
            </a:r>
            <a:r>
              <a:rPr lang="en-US" dirty="0" smtClean="0"/>
              <a:t>II</a:t>
            </a:r>
            <a:endParaRPr lang="en-US" dirty="0"/>
          </a:p>
        </p:txBody>
      </p:sp>
      <p:sp>
        <p:nvSpPr>
          <p:cNvPr id="3" name="Content Placeholder 2"/>
          <p:cNvSpPr>
            <a:spLocks noGrp="1"/>
          </p:cNvSpPr>
          <p:nvPr>
            <p:ph idx="1"/>
          </p:nvPr>
        </p:nvSpPr>
        <p:spPr>
          <a:xfrm>
            <a:off x="4437529" y="2070943"/>
            <a:ext cx="3888786" cy="3880773"/>
          </a:xfrm>
          <a:solidFill>
            <a:schemeClr val="bg1"/>
          </a:solidFill>
        </p:spPr>
        <p:txBody>
          <a:bodyPr/>
          <a:lstStyle/>
          <a:p>
            <a:r>
              <a:rPr lang="ja-JP" altLang="en-US" dirty="0" smtClean="0"/>
              <a:t>部分型の誕生時刻が早いほど、部分型</a:t>
            </a:r>
            <a:r>
              <a:rPr lang="ja-JP" altLang="en-US" dirty="0" smtClean="0"/>
              <a:t>内部で起こった変異</a:t>
            </a:r>
            <a:r>
              <a:rPr lang="ja-JP" altLang="en-US" dirty="0" smtClean="0"/>
              <a:t>は集団内に固定しやすい</a:t>
            </a:r>
            <a:r>
              <a:rPr lang="ja-JP" altLang="en-US" dirty="0" smtClean="0"/>
              <a:t>。</a:t>
            </a:r>
            <a:endParaRPr lang="en-US" altLang="ja-JP" dirty="0" smtClean="0"/>
          </a:p>
          <a:p>
            <a:endParaRPr lang="en-US" altLang="ja-JP" dirty="0" smtClean="0"/>
          </a:p>
          <a:p>
            <a:r>
              <a:rPr lang="ja-JP" altLang="en-US" dirty="0" smtClean="0"/>
              <a:t>この関係</a:t>
            </a:r>
            <a:r>
              <a:rPr lang="ja-JP" altLang="en-US" dirty="0" smtClean="0"/>
              <a:t>を</a:t>
            </a:r>
            <a:r>
              <a:rPr lang="ja-JP" altLang="en-US" dirty="0" smtClean="0"/>
              <a:t>逆に利用</a:t>
            </a:r>
            <a:endParaRPr lang="en-US" altLang="ja-JP" dirty="0"/>
          </a:p>
          <a:p>
            <a:pPr marL="457200" lvl="1" indent="0">
              <a:buNone/>
            </a:pPr>
            <a:r>
              <a:rPr lang="ja-JP" altLang="en-US" sz="1800" dirty="0" smtClean="0"/>
              <a:t>観測</a:t>
            </a:r>
            <a:r>
              <a:rPr lang="ja-JP" altLang="en-US" sz="1800" dirty="0" smtClean="0"/>
              <a:t>される変異</a:t>
            </a:r>
            <a:r>
              <a:rPr lang="ja-JP" altLang="en-US" sz="1800" dirty="0" smtClean="0"/>
              <a:t>アレル頻度分布</a:t>
            </a:r>
            <a:endParaRPr lang="en-US" altLang="ja-JP" sz="1800" dirty="0" smtClean="0"/>
          </a:p>
          <a:p>
            <a:pPr marL="457200" lvl="1" indent="0">
              <a:buNone/>
            </a:pPr>
            <a:endParaRPr lang="en-US" dirty="0"/>
          </a:p>
          <a:p>
            <a:pPr marL="457200" lvl="1" indent="0">
              <a:buNone/>
            </a:pPr>
            <a:r>
              <a:rPr lang="ja-JP" altLang="en-US" sz="1800" dirty="0" smtClean="0"/>
              <a:t>各部分型</a:t>
            </a:r>
            <a:r>
              <a:rPr lang="ja-JP" altLang="en-US" sz="1800" dirty="0" smtClean="0"/>
              <a:t>の誕生時刻を最尤推定</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336918" y="4207017"/>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800" y="3741655"/>
            <a:ext cx="1596554" cy="468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Methods </a:t>
            </a:r>
            <a:r>
              <a:rPr lang="en-US" dirty="0" smtClean="0"/>
              <a:t>III</a:t>
            </a:r>
            <a:endParaRPr lang="en-US" dirty="0"/>
          </a:p>
        </p:txBody>
      </p:sp>
      <p:sp>
        <p:nvSpPr>
          <p:cNvPr id="3" name="Content Placeholder 2"/>
          <p:cNvSpPr>
            <a:spLocks noGrp="1"/>
          </p:cNvSpPr>
          <p:nvPr>
            <p:ph idx="1"/>
          </p:nvPr>
        </p:nvSpPr>
        <p:spPr>
          <a:xfrm>
            <a:off x="3169975" y="2098978"/>
            <a:ext cx="5015663" cy="3880773"/>
          </a:xfrm>
          <a:noFill/>
        </p:spPr>
        <p:txBody>
          <a:bodyPr/>
          <a:lstStyle/>
          <a:p>
            <a:r>
              <a:rPr lang="ja-JP" altLang="en-US" dirty="0" smtClean="0"/>
              <a:t>実際に観測される変異アレル頻度</a:t>
            </a:r>
            <a:endParaRPr lang="en-US" altLang="ja-JP" dirty="0"/>
          </a:p>
          <a:p>
            <a:pPr marL="400050" lvl="1" indent="0">
              <a:buNone/>
            </a:pPr>
            <a:r>
              <a:rPr lang="ja-JP" altLang="en-US" sz="1800" dirty="0" smtClean="0"/>
              <a:t>ー</a:t>
            </a:r>
            <a:r>
              <a:rPr lang="en-US" altLang="ja-JP" sz="1800" dirty="0" smtClean="0"/>
              <a:t> </a:t>
            </a:r>
            <a:r>
              <a:rPr lang="ja-JP" altLang="en-US" sz="1800" dirty="0" smtClean="0">
                <a:solidFill>
                  <a:srgbClr val="FF0000"/>
                </a:solidFill>
              </a:rPr>
              <a:t>部分型の平均像</a:t>
            </a:r>
            <a:endParaRPr lang="en-US" altLang="ja-JP" sz="1800" dirty="0" smtClean="0">
              <a:solidFill>
                <a:srgbClr val="FF0000"/>
              </a:solidFill>
            </a:endParaRPr>
          </a:p>
          <a:p>
            <a:pPr marL="400050" lvl="1" indent="0">
              <a:buNone/>
            </a:pPr>
            <a:endParaRPr lang="en-US" altLang="ja-JP" dirty="0" smtClean="0"/>
          </a:p>
          <a:p>
            <a:r>
              <a:rPr lang="ja-JP" altLang="en-US" dirty="0" smtClean="0"/>
              <a:t>リード</a:t>
            </a:r>
            <a:r>
              <a:rPr lang="en-US" dirty="0" smtClean="0"/>
              <a:t>M</a:t>
            </a:r>
            <a:r>
              <a:rPr lang="ja-JP" altLang="en-US" dirty="0" smtClean="0"/>
              <a:t>本中</a:t>
            </a:r>
            <a:r>
              <a:rPr lang="en-US" altLang="ja-JP" dirty="0" smtClean="0"/>
              <a:t>m</a:t>
            </a:r>
            <a:r>
              <a:rPr lang="ja-JP" altLang="en-US" dirty="0" smtClean="0"/>
              <a:t>本が変異リードで</a:t>
            </a:r>
            <a:r>
              <a:rPr lang="ja-JP" altLang="en-US" dirty="0" smtClean="0"/>
              <a:t>ある</a:t>
            </a:r>
            <a:r>
              <a:rPr lang="ja-JP" altLang="en-US" dirty="0" smtClean="0"/>
              <a:t>確率</a:t>
            </a:r>
            <a:endParaRPr lang="en-US" altLang="ja-JP" dirty="0" smtClean="0"/>
          </a:p>
        </p:txBody>
      </p:sp>
      <p:grpSp>
        <p:nvGrpSpPr>
          <p:cNvPr id="25" name="Group 24"/>
          <p:cNvGrpSpPr/>
          <p:nvPr/>
        </p:nvGrpSpPr>
        <p:grpSpPr>
          <a:xfrm>
            <a:off x="936101" y="3630706"/>
            <a:ext cx="1125571" cy="1174376"/>
            <a:chOff x="161362" y="1810871"/>
            <a:chExt cx="3307977" cy="3451412"/>
          </a:xfrm>
        </p:grpSpPr>
        <p:sp>
          <p:nvSpPr>
            <p:cNvPr id="22" name="Oval 21"/>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1" name="Group 10"/>
            <p:cNvGrpSpPr/>
            <p:nvPr/>
          </p:nvGrpSpPr>
          <p:grpSpPr>
            <a:xfrm>
              <a:off x="1940856" y="3101789"/>
              <a:ext cx="1264023" cy="1264023"/>
              <a:chOff x="1030942" y="2026024"/>
              <a:chExt cx="1264023" cy="1264023"/>
            </a:xfrm>
          </p:grpSpPr>
          <p:sp>
            <p:nvSpPr>
              <p:cNvPr id="12" name="Oval 1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Rectangle 1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2433912" y="3375212"/>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5487507" cy="1477328"/>
              </a:xfrm>
              <a:prstGeom prst="rect">
                <a:avLst/>
              </a:prstGeom>
              <a:noFill/>
            </p:spPr>
            <p:txBody>
              <a:bodyPr wrap="square" rtlCol="0">
                <a:spAutoFit/>
              </a:bodyPr>
              <a:lstStyle/>
              <a:p>
                <a:r>
                  <a:rPr lang="ja-JP" altLang="en-US" dirty="0" smtClean="0"/>
                  <a:t>部分型</a:t>
                </a:r>
                <a:r>
                  <a:rPr lang="en-US" altLang="ja-JP" dirty="0" err="1"/>
                  <a:t>1</a:t>
                </a:r>
                <a:r>
                  <a:rPr lang="ja-JP" altLang="en-US" dirty="0" smtClean="0"/>
                  <a:t>内の</a:t>
                </a:r>
                <a:r>
                  <a:rPr lang="ja-JP" altLang="en-US" dirty="0" smtClean="0"/>
                  <a:t>変異アレルを持つ細胞の頻度</a:t>
                </a:r>
                <a:r>
                  <a:rPr lang="en-US" altLang="ja-JP" dirty="0" smtClean="0"/>
                  <a:t> </a:t>
                </a:r>
                <a14:m>
                  <m:oMath xmlns:m="http://schemas.openxmlformats.org/officeDocument/2006/math">
                    <m:sSub>
                      <m:sSubPr>
                        <m:ctrlPr>
                          <a:rPr lang="en-US" altLang="ja-JP" i="1" dirty="0" smtClean="0">
                            <a:latin typeface="Cambria Math" charset="0"/>
                          </a:rPr>
                        </m:ctrlPr>
                      </m:sSubPr>
                      <m:e>
                        <m:r>
                          <a:rPr lang="en-US" altLang="ja-JP" b="0" i="1" dirty="0" smtClean="0">
                            <a:latin typeface="Cambria Math" charset="0"/>
                          </a:rPr>
                          <m:t>𝑥</m:t>
                        </m:r>
                      </m:e>
                      <m:sub>
                        <m:r>
                          <a:rPr lang="en-US" altLang="ja-JP" b="0" i="1" dirty="0" smtClean="0">
                            <a:latin typeface="Cambria Math" charset="0"/>
                          </a:rPr>
                          <m:t>1</m:t>
                        </m:r>
                      </m:sub>
                    </m:sSub>
                    <m:r>
                      <a:rPr lang="en-US" altLang="ja-JP" i="1" dirty="0" smtClean="0">
                        <a:latin typeface="Cambria Math" charset="0"/>
                      </a:rPr>
                      <m:t>= 1/</m:t>
                    </m:r>
                    <m:r>
                      <a:rPr lang="en-US" altLang="ja-JP" b="0" i="1" dirty="0" smtClean="0">
                        <a:latin typeface="Cambria Math" charset="0"/>
                      </a:rPr>
                      <m:t>3</m:t>
                    </m:r>
                    <m:r>
                      <a:rPr lang="en-US" altLang="ja-JP" i="1" dirty="0"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内</a:t>
                </a:r>
                <a:r>
                  <a:rPr lang="ja-JP" altLang="en-US" dirty="0"/>
                  <a:t>の変異</a:t>
                </a:r>
                <a:r>
                  <a:rPr lang="ja-JP" altLang="en-US" dirty="0" smtClean="0"/>
                  <a:t>アレルを持つ細胞の頻度</a:t>
                </a:r>
                <a:r>
                  <a:rPr lang="en-US" altLang="ja-JP" dirty="0" smtClean="0"/>
                  <a:t> </a:t>
                </a:r>
                <a14:m>
                  <m:oMath xmlns:m="http://schemas.openxmlformats.org/officeDocument/2006/math">
                    <m:sSub>
                      <m:sSubPr>
                        <m:ctrlPr>
                          <a:rPr lang="en-US" altLang="ja-JP" i="1" dirty="0" smtClean="0">
                            <a:latin typeface="Cambria Math" charset="0"/>
                          </a:rPr>
                        </m:ctrlPr>
                      </m:sSubPr>
                      <m:e>
                        <m:r>
                          <a:rPr lang="en-US" altLang="ja-JP" i="1" dirty="0">
                            <a:latin typeface="Cambria Math" charset="0"/>
                          </a:rPr>
                          <m:t>𝑥</m:t>
                        </m:r>
                      </m:e>
                      <m:sub>
                        <m:r>
                          <a:rPr lang="en-US" altLang="ja-JP" b="0" i="1" dirty="0" smtClean="0">
                            <a:latin typeface="Cambria Math" charset="0"/>
                          </a:rPr>
                          <m:t>2</m:t>
                        </m:r>
                      </m:sub>
                    </m:sSub>
                    <m:r>
                      <a:rPr lang="en-US" altLang="ja-JP" i="1" dirty="0">
                        <a:latin typeface="Cambria Math" charset="0"/>
                      </a:rPr>
                      <m:t>= </m:t>
                    </m:r>
                    <m:r>
                      <a:rPr lang="en-US" altLang="ja-JP" i="1" dirty="0" smtClean="0">
                        <a:latin typeface="Cambria Math" charset="0"/>
                      </a:rPr>
                      <m:t>1</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5487507" cy="1477328"/>
              </a:xfrm>
              <a:prstGeom prst="rect">
                <a:avLst/>
              </a:prstGeom>
              <a:blipFill rotWithShape="0">
                <a:blip r:embed="rId3"/>
                <a:stretch>
                  <a:fillRect l="-1000" t="-24691" r="-333"/>
                </a:stretch>
              </a:blipFill>
            </p:spPr>
            <p:txBody>
              <a:bodyPr/>
              <a:lstStyle/>
              <a:p>
                <a:r>
                  <a:rPr lang="en-US">
                    <a:noFill/>
                  </a:rPr>
                  <a:t> </a:t>
                </a:r>
              </a:p>
            </p:txBody>
          </p:sp>
        </mc:Fallback>
      </mc:AlternateContent>
      <p:pic>
        <p:nvPicPr>
          <p:cNvPr id="29" name="Picture 28"/>
          <p:cNvPicPr>
            <a:picLocks noChangeAspect="1"/>
          </p:cNvPicPr>
          <p:nvPr/>
        </p:nvPicPr>
        <p:blipFill>
          <a:blip r:embed="rId4"/>
          <a:stretch>
            <a:fillRect/>
          </a:stretch>
        </p:blipFill>
        <p:spPr>
          <a:xfrm>
            <a:off x="6048373" y="5235691"/>
            <a:ext cx="1497106" cy="615997"/>
          </a:xfrm>
          <a:prstGeom prst="rect">
            <a:avLst/>
          </a:prstGeom>
        </p:spPr>
      </p:pic>
      <p:pic>
        <p:nvPicPr>
          <p:cNvPr id="30" name="Picture 29"/>
          <p:cNvPicPr>
            <a:picLocks noChangeAspect="1"/>
          </p:cNvPicPr>
          <p:nvPr/>
        </p:nvPicPr>
        <p:blipFill>
          <a:blip r:embed="rId5"/>
          <a:stretch>
            <a:fillRect/>
          </a:stretch>
        </p:blipFill>
        <p:spPr>
          <a:xfrm>
            <a:off x="3422875" y="3818842"/>
            <a:ext cx="4574479" cy="357116"/>
          </a:xfrm>
          <a:prstGeom prst="rect">
            <a:avLst/>
          </a:prstGeom>
        </p:spPr>
      </p:pic>
      <p:pic>
        <p:nvPicPr>
          <p:cNvPr id="31" name="Picture 30"/>
          <p:cNvPicPr>
            <a:picLocks noChangeAspect="1"/>
          </p:cNvPicPr>
          <p:nvPr/>
        </p:nvPicPr>
        <p:blipFill>
          <a:blip r:embed="rId6"/>
          <a:stretch>
            <a:fillRect/>
          </a:stretch>
        </p:blipFill>
        <p:spPr>
          <a:xfrm>
            <a:off x="3777222" y="4510441"/>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dirty="0" smtClean="0"/>
              <a:t>部分型</a:t>
            </a:r>
            <a:r>
              <a:rPr lang="en-US" altLang="ja-JP" dirty="0"/>
              <a:t>2</a:t>
            </a:r>
            <a:r>
              <a:rPr lang="en-US" altLang="ja-JP" dirty="0" smtClean="0"/>
              <a:t>: </a:t>
            </a:r>
            <a:r>
              <a:rPr lang="ja-JP" altLang="en-US" dirty="0"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dirty="0" smtClean="0"/>
              <a:t>部分型</a:t>
            </a:r>
            <a:r>
              <a:rPr lang="en-US" altLang="ja-JP" dirty="0"/>
              <a:t>1</a:t>
            </a:r>
            <a:r>
              <a:rPr lang="en-US" altLang="ja-JP" dirty="0" smtClean="0"/>
              <a:t>: </a:t>
            </a:r>
            <a:r>
              <a:rPr lang="ja-JP" altLang="en-US" dirty="0" smtClean="0"/>
              <a:t>構成</a:t>
            </a:r>
            <a:r>
              <a:rPr lang="ja-JP" altLang="en-US" dirty="0" smtClean="0"/>
              <a:t>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926" y="6051049"/>
            <a:ext cx="2249962" cy="611832"/>
          </a:xfrm>
          <a:prstGeom prst="rect">
            <a:avLst/>
          </a:prstGeom>
        </p:spPr>
      </p:pic>
      <p:sp>
        <p:nvSpPr>
          <p:cNvPr id="7" name="TextBox 6"/>
          <p:cNvSpPr txBox="1"/>
          <p:nvPr/>
        </p:nvSpPr>
        <p:spPr>
          <a:xfrm>
            <a:off x="4246083" y="4204304"/>
            <a:ext cx="4813818" cy="369332"/>
          </a:xfrm>
          <a:prstGeom prst="rect">
            <a:avLst/>
          </a:prstGeom>
          <a:noFill/>
        </p:spPr>
        <p:txBody>
          <a:bodyPr wrap="none" rtlCol="0">
            <a:spAutoFit/>
          </a:bodyPr>
          <a:lstStyle/>
          <a:p>
            <a:r>
              <a:rPr lang="ja-JP" altLang="en-US"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から計算される分布</a:t>
            </a:r>
            <a:endParaRPr lang="en-US" altLang="ja-JP" dirty="0" smtClean="0">
              <a:solidFill>
                <a:srgbClr val="0432FF"/>
              </a:solidFill>
            </a:endParaRPr>
          </a:p>
        </p:txBody>
      </p:sp>
      <p:cxnSp>
        <p:nvCxnSpPr>
          <p:cNvPr id="46" name="Straight Arrow Connector 45"/>
          <p:cNvCxnSpPr>
            <a:endCxn id="5" idx="3"/>
          </p:cNvCxnSpPr>
          <p:nvPr/>
        </p:nvCxnSpPr>
        <p:spPr>
          <a:xfrm flipH="1" flipV="1">
            <a:off x="7997354" y="3975962"/>
            <a:ext cx="519629" cy="273547"/>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smtClean="0"/>
              <a:t>I</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4446" y="1837766"/>
                <a:ext cx="7333129" cy="4203598"/>
              </a:xfrm>
              <a:noFill/>
            </p:spPr>
            <p:txBody>
              <a:bodyPr/>
              <a:lstStyle/>
              <a:p>
                <a:r>
                  <a:rPr lang="ja-JP" altLang="en-US" dirty="0" smtClean="0"/>
                  <a:t>正解</a:t>
                </a:r>
                <a:r>
                  <a:rPr lang="ja-JP" altLang="en-US" dirty="0" smtClean="0"/>
                  <a:t>の</a:t>
                </a:r>
                <a:r>
                  <a:rPr lang="ja-JP" altLang="en-US" dirty="0" smtClean="0">
                    <a:solidFill>
                      <a:srgbClr val="FF0000"/>
                    </a:solidFill>
                  </a:rPr>
                  <a:t>誕生時刻</a:t>
                </a:r>
                <a14:m>
                  <m:oMath xmlns:m="http://schemas.openxmlformats.org/officeDocument/2006/math">
                    <m:r>
                      <a:rPr lang="en-US" altLang="ja-JP" i="1" dirty="0" smtClean="0">
                        <a:solidFill>
                          <a:srgbClr val="FF0000"/>
                        </a:solidFill>
                        <a:latin typeface="Cambria Math" charset="0"/>
                      </a:rPr>
                      <m:t>𝑡</m:t>
                    </m:r>
                  </m:oMath>
                </a14:m>
                <a:r>
                  <a:rPr lang="en-US" altLang="ja-JP" dirty="0" smtClean="0"/>
                  <a:t>, </a:t>
                </a:r>
                <a:r>
                  <a:rPr lang="ja-JP" altLang="en-US" dirty="0" smtClean="0">
                    <a:solidFill>
                      <a:srgbClr val="FF0000"/>
                    </a:solidFill>
                  </a:rPr>
                  <a:t>構成比</a:t>
                </a:r>
                <a14:m>
                  <m:oMath xmlns:m="http://schemas.openxmlformats.org/officeDocument/2006/math">
                    <m:r>
                      <a:rPr lang="en-US" altLang="ja-JP" i="1" dirty="0" smtClean="0">
                        <a:solidFill>
                          <a:srgbClr val="FF0000"/>
                        </a:solidFill>
                        <a:latin typeface="Cambria Math" charset="0"/>
                      </a:rPr>
                      <m:t>𝑛</m:t>
                    </m:r>
                  </m:oMath>
                </a14:m>
                <a:r>
                  <a:rPr lang="ja-JP" altLang="en-US" dirty="0" smtClean="0"/>
                  <a:t>を用意</a:t>
                </a:r>
                <a:endParaRPr lang="en-US" altLang="ja-JP" dirty="0" smtClean="0"/>
              </a:p>
              <a:p>
                <a:r>
                  <a:rPr lang="ja-JP" altLang="en-US" dirty="0" smtClean="0"/>
                  <a:t>上記</a:t>
                </a:r>
                <a14:m>
                  <m:oMath xmlns:m="http://schemas.openxmlformats.org/officeDocument/2006/math">
                    <m:r>
                      <a:rPr lang="en-US" altLang="ja-JP" i="1" dirty="0" smtClean="0">
                        <a:latin typeface="Cambria Math" charset="0"/>
                      </a:rPr>
                      <m:t>𝑡</m:t>
                    </m:r>
                    <m:r>
                      <a:rPr lang="en-US" altLang="ja-JP" i="1" dirty="0" smtClean="0">
                        <a:latin typeface="Cambria Math" charset="0"/>
                      </a:rPr>
                      <m:t>, </m:t>
                    </m:r>
                    <m:r>
                      <a:rPr lang="en-US" altLang="ja-JP" i="1" dirty="0" smtClean="0">
                        <a:latin typeface="Cambria Math" charset="0"/>
                      </a:rPr>
                      <m:t>𝑛</m:t>
                    </m:r>
                  </m:oMath>
                </a14:m>
                <a:r>
                  <a:rPr lang="ja-JP" altLang="en-US" dirty="0" smtClean="0"/>
                  <a:t>に</a:t>
                </a:r>
                <a:r>
                  <a:rPr lang="ja-JP" altLang="en-US" dirty="0" smtClean="0"/>
                  <a:t>基づき計算される変異</a:t>
                </a:r>
                <a:r>
                  <a:rPr lang="ja-JP" altLang="en-US" dirty="0" smtClean="0"/>
                  <a:t>アレル頻度からリードを生成</a:t>
                </a:r>
                <a:endParaRPr lang="en-US" altLang="ja-JP" dirty="0" smtClean="0"/>
              </a:p>
              <a:p>
                <a:r>
                  <a:rPr lang="ja-JP" altLang="en-US" dirty="0" smtClean="0"/>
                  <a:t>生成したリードから、</a:t>
                </a:r>
                <a14:m>
                  <m:oMath xmlns:m="http://schemas.openxmlformats.org/officeDocument/2006/math">
                    <m:r>
                      <a:rPr lang="en-US" altLang="ja-JP" i="1" dirty="0" smtClean="0">
                        <a:latin typeface="Cambria Math" charset="0"/>
                      </a:rPr>
                      <m:t>𝑡</m:t>
                    </m:r>
                    <m:r>
                      <a:rPr lang="en-US" altLang="ja-JP" i="1" dirty="0" smtClean="0">
                        <a:latin typeface="Cambria Math" charset="0"/>
                      </a:rPr>
                      <m:t>, </m:t>
                    </m:r>
                    <m:r>
                      <a:rPr lang="en-US" altLang="ja-JP" i="1" dirty="0" smtClean="0">
                        <a:latin typeface="Cambria Math" charset="0"/>
                      </a:rPr>
                      <m:t>𝑛</m:t>
                    </m:r>
                  </m:oMath>
                </a14:m>
                <a:r>
                  <a:rPr lang="ja-JP" altLang="en-US" dirty="0" smtClean="0"/>
                  <a:t>を最急降下法により最尤推定</a:t>
                </a:r>
                <a:endParaRPr lang="en-US" altLang="ja-JP" dirty="0"/>
              </a:p>
              <a:p>
                <a:endParaRPr lang="en-US" altLang="ja-JP" dirty="0"/>
              </a:p>
              <a:p>
                <a:endParaRPr lang="en-US" altLang="ja-JP" dirty="0"/>
              </a:p>
              <a:p>
                <a:endParaRPr lang="en-US" altLang="ja-JP" dirty="0"/>
              </a:p>
              <a:p>
                <a:pPr marL="0" indent="0" algn="ctr">
                  <a:buNone/>
                </a:pPr>
                <a14:m>
                  <m:oMath xmlns:m="http://schemas.openxmlformats.org/officeDocument/2006/math">
                    <m:r>
                      <a:rPr lang="en-US" altLang="ja-JP" b="0" i="1" smtClean="0">
                        <a:latin typeface="Cambria Math" charset="0"/>
                      </a:rPr>
                      <m:t>𝐾</m:t>
                    </m:r>
                    <m:r>
                      <a:rPr lang="en-US" altLang="ja-JP" b="0" i="1" smtClean="0">
                        <a:latin typeface="Cambria Math" charset="0"/>
                      </a:rPr>
                      <m:t>=#</m:t>
                    </m:r>
                  </m:oMath>
                </a14:m>
                <a:r>
                  <a:rPr lang="en-US" altLang="ja-JP" dirty="0" smtClean="0"/>
                  <a:t>SNV loci</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4446" y="1837766"/>
                <a:ext cx="7333129" cy="4203598"/>
              </a:xfrm>
              <a:blipFill rotWithShape="0">
                <a:blip r:embed="rId3"/>
                <a:stretch>
                  <a:fillRect l="-249" t="-130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3555561"/>
            <a:ext cx="6965575" cy="860642"/>
          </a:xfrm>
          <a:prstGeom prst="rect">
            <a:avLst/>
          </a:prstGeom>
        </p:spPr>
      </p:pic>
      <p:pic>
        <p:nvPicPr>
          <p:cNvPr id="5" name="Picture 4"/>
          <p:cNvPicPr>
            <a:picLocks noChangeAspect="1"/>
          </p:cNvPicPr>
          <p:nvPr/>
        </p:nvPicPr>
        <p:blipFill>
          <a:blip r:embed="rId5"/>
          <a:stretch>
            <a:fillRect/>
          </a:stretch>
        </p:blipFill>
        <p:spPr>
          <a:xfrm>
            <a:off x="1057460" y="4983063"/>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smtClean="0"/>
              <a:t>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dirty="0"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dirty="0"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dirty="0"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smtClean="0"/>
              <a:t>部分型内部のパッセンジャー変異アレル頻度分布から、集団遺伝学を応用し、</a:t>
            </a:r>
            <a:r>
              <a:rPr lang="ja-JP" altLang="en-US" smtClean="0"/>
              <a:t>各部分型</a:t>
            </a:r>
            <a:r>
              <a:rPr lang="ja-JP" altLang="en-US" smtClean="0"/>
              <a:t>の</a:t>
            </a:r>
            <a:r>
              <a:rPr lang="ja-JP" altLang="en-US" smtClean="0"/>
              <a:t>構成</a:t>
            </a:r>
            <a:r>
              <a:rPr lang="ja-JP" altLang="en-US" smtClean="0"/>
              <a:t>比</a:t>
            </a:r>
            <a:r>
              <a:rPr lang="ja-JP" altLang="en-US" dirty="0" smtClean="0"/>
              <a:t>および誕生時刻が推定できた。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があれば、シミュレーションで生成されたリードから、各部分型の誕生時刻を推定することができることが示された。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t>works</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今回のパラメータ推定ではシミュレーションデータを用いたが、腫瘍のシーケンシング実データに対して適用する。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a:t>
            </a:r>
            <a:r>
              <a:rPr lang="ja-JP" altLang="en-US" dirty="0" smtClean="0"/>
              <a:t>の</a:t>
            </a:r>
            <a:r>
              <a:rPr lang="ja-JP" altLang="en-US" dirty="0" smtClean="0"/>
              <a:t>構成</a:t>
            </a:r>
            <a:r>
              <a:rPr lang="ja-JP" altLang="en-US" dirty="0" smtClean="0"/>
              <a:t>比</a:t>
            </a:r>
            <a:r>
              <a:rPr lang="ja-JP" altLang="en-US" dirty="0" smtClean="0"/>
              <a:t>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氏</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endParaRPr lang="en-US" dirty="0"/>
          </a:p>
          <a:p>
            <a:pPr marL="0" indent="0">
              <a:buNone/>
            </a:pPr>
            <a:r>
              <a:rPr lang="ja-JP" altLang="en-US" dirty="0"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5656290" cy="4401205"/>
          </a:xfrm>
          <a:prstGeom prst="rect">
            <a:avLst/>
          </a:prstGeom>
        </p:spPr>
        <p:txBody>
          <a:bodyPr wrap="square">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a:t>
            </a:r>
            <a:r>
              <a:rPr lang="en-US" sz="2000" dirty="0" smtClean="0">
                <a:latin typeface="Trebuchet MS" charset="0"/>
              </a:rPr>
              <a:t>cell population</a:t>
            </a:r>
            <a:endParaRPr lang="en-US" sz="2000" dirty="0">
              <a:latin typeface="Trebuchet MS" charset="0"/>
            </a:endParaRP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works</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a:t>
            </a:r>
            <a:r>
              <a:rPr lang="ja-JP" altLang="en-US" dirty="0" smtClean="0">
                <a:solidFill>
                  <a:srgbClr val="FF0000"/>
                </a:solidFill>
              </a:rPr>
              <a:t>変異</a:t>
            </a:r>
            <a:r>
              <a:rPr lang="ja-JP" altLang="en-US" dirty="0" smtClean="0"/>
              <a:t>が入ることにより、新た</a:t>
            </a:r>
            <a:r>
              <a:rPr lang="ja-JP" altLang="en-US" dirty="0" smtClean="0"/>
              <a:t>な部分型</a:t>
            </a:r>
            <a:r>
              <a:rPr lang="ja-JP" altLang="en-US" dirty="0" smtClean="0"/>
              <a:t>が生じる。</a:t>
            </a:r>
            <a:endParaRPr lang="en-US" altLang="ja-JP" dirty="0" smtClean="0"/>
          </a:p>
          <a:p>
            <a:r>
              <a:rPr lang="en-US" dirty="0" err="1" smtClean="0"/>
              <a:t>Nowell</a:t>
            </a:r>
            <a:r>
              <a:rPr lang="en-US" dirty="0" smtClean="0"/>
              <a:t>,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a:t>
            </a:r>
            <a:r>
              <a:rPr lang="ja-JP" altLang="en-US" sz="1600" dirty="0" smtClean="0"/>
              <a:t>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a:t>
            </a:r>
            <a:r>
              <a:rPr lang="ja-JP" altLang="en-US" dirty="0" smtClean="0"/>
              <a:t>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493712" y="4357309"/>
            <a:ext cx="2800382"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a:t>
            </a:r>
            <a:r>
              <a:rPr lang="en-US" sz="1200" dirty="0" err="1" smtClean="0"/>
              <a:t>npj</a:t>
            </a:r>
            <a:r>
              <a:rPr lang="en-US" sz="1200" dirty="0" smtClean="0"/>
              <a:t> Breast Cancer</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dirty="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sp>
        <p:nvSpPr>
          <p:cNvPr id="2" name="Title 1"/>
          <p:cNvSpPr>
            <a:spLocks noGrp="1"/>
          </p:cNvSpPr>
          <p:nvPr>
            <p:ph type="title"/>
          </p:nvPr>
        </p:nvSpPr>
        <p:spPr/>
        <p:txBody>
          <a:bodyPr/>
          <a:lstStyle/>
          <a:p>
            <a:r>
              <a:rPr lang="en-US" dirty="0" smtClean="0"/>
              <a:t>Purpose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1068" y="1488613"/>
                <a:ext cx="6347714" cy="3880773"/>
              </a:xfrm>
            </p:spPr>
            <p:txBody>
              <a:bodyPr/>
              <a:lstStyle/>
              <a:p>
                <a:r>
                  <a:rPr lang="ja-JP" altLang="en-US" dirty="0" smtClean="0"/>
                  <a:t>腫瘍の部分型構成比</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𝑛</m:t>
                        </m:r>
                      </m:e>
                      <m:sub>
                        <m:r>
                          <a:rPr lang="en-US" altLang="ja-JP" b="0" i="1" smtClean="0">
                            <a:latin typeface="Cambria Math" charset="0"/>
                          </a:rPr>
                          <m:t>𝑖</m:t>
                        </m:r>
                      </m:sub>
                    </m:sSub>
                  </m:oMath>
                </a14:m>
                <a:r>
                  <a:rPr lang="en-US" altLang="ja-JP" dirty="0" smtClean="0"/>
                  <a:t>)</a:t>
                </a:r>
                <a:r>
                  <a:rPr lang="ja-JP" altLang="en-US" dirty="0" smtClean="0"/>
                  <a:t>の</a:t>
                </a:r>
                <a:r>
                  <a:rPr lang="ja-JP" altLang="en-US" dirty="0" smtClean="0"/>
                  <a:t>同定</a:t>
                </a:r>
                <a:endParaRPr lang="en-US" altLang="ja-JP" dirty="0" smtClean="0"/>
              </a:p>
              <a:p>
                <a:r>
                  <a:rPr lang="ja-JP" altLang="en-US" dirty="0" smtClean="0"/>
                  <a:t>各部分型の誕生</a:t>
                </a:r>
                <a:r>
                  <a:rPr lang="ja-JP" altLang="en-US" dirty="0"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dirty="0" smtClean="0"/>
                  <a:t>・</a:t>
                </a:r>
                <a:r>
                  <a:rPr lang="ja-JP" altLang="en-US" dirty="0"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dirty="0" smtClean="0"/>
                  <a:t>の推定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1068" y="1488613"/>
                <a:ext cx="6347714" cy="3880773"/>
              </a:xfrm>
              <a:blipFill rotWithShape="0">
                <a:blip r:embed="rId4"/>
                <a:stretch>
                  <a:fillRect l="-192" t="-141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348336" y="2322664"/>
            <a:ext cx="1955800" cy="800100"/>
          </a:xfrm>
          <a:prstGeom prst="rect">
            <a:avLst/>
          </a:prstGeom>
        </p:spPr>
      </p:pic>
      <p:cxnSp>
        <p:nvCxnSpPr>
          <p:cNvPr id="8" name="Straight Arrow Connector 7"/>
          <p:cNvCxnSpPr/>
          <p:nvPr/>
        </p:nvCxnSpPr>
        <p:spPr>
          <a:xfrm>
            <a:off x="4386649" y="2214155"/>
            <a:ext cx="2409567" cy="362926"/>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dirty="0" smtClean="0"/>
                  <a:t>総細胞数</a:t>
                </a:r>
                <a:endParaRPr lang="en-US" sz="2000" dirty="0"/>
              </a:p>
            </p:txBody>
          </p:sp>
        </mc:Choice>
        <mc:Fallback>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cxnSp>
        <p:nvCxnSpPr>
          <p:cNvPr id="18" name="Straight Arrow Connector 17"/>
          <p:cNvCxnSpPr/>
          <p:nvPr/>
        </p:nvCxnSpPr>
        <p:spPr>
          <a:xfrm flipH="1">
            <a:off x="2162432" y="2322664"/>
            <a:ext cx="951471" cy="2335833"/>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98132" y="1873037"/>
            <a:ext cx="824302" cy="45064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a:t>
            </a:r>
            <a:r>
              <a:rPr lang="ja-JP" altLang="en-US" dirty="0" smtClean="0"/>
              <a:t>の変異アレル頻度を隠れ状態推定する必要がある</a:t>
            </a:r>
            <a:endParaRPr lang="en-US" altLang="ja-JP" dirty="0" smtClean="0"/>
          </a:p>
          <a:p>
            <a:r>
              <a:rPr lang="ja-JP" altLang="en-US" dirty="0" smtClean="0"/>
              <a:t>解くべき問題</a:t>
            </a:r>
            <a:endParaRPr lang="en-US" altLang="ja-JP" dirty="0"/>
          </a:p>
          <a:p>
            <a:pPr marL="457200" lvl="1" indent="0">
              <a:buNone/>
            </a:pPr>
            <a:r>
              <a:rPr lang="en-US" altLang="ja-JP" dirty="0" smtClean="0"/>
              <a:t>Input:	</a:t>
            </a:r>
            <a:r>
              <a:rPr lang="ja-JP" altLang="en-US" dirty="0" smtClean="0"/>
              <a:t>各一塩基多型</a:t>
            </a:r>
            <a:r>
              <a:rPr lang="en-US" altLang="ja-JP" dirty="0" smtClean="0"/>
              <a:t>(SVN)</a:t>
            </a:r>
            <a:r>
              <a:rPr lang="ja-JP" altLang="en-US" dirty="0" smtClean="0"/>
              <a:t>位置における</a:t>
            </a:r>
            <a:r>
              <a:rPr lang="en-US" altLang="ja-JP" dirty="0" smtClean="0"/>
              <a:t>NGS</a:t>
            </a:r>
            <a:r>
              <a:rPr lang="ja-JP" altLang="en-US" dirty="0" smtClean="0"/>
              <a:t>リードの総数と変異リード数</a:t>
            </a:r>
            <a:endParaRPr lang="en-US" altLang="ja-JP" dirty="0" smtClean="0"/>
          </a:p>
          <a:p>
            <a:pPr marL="457200" lvl="1" indent="0">
              <a:buNone/>
            </a:pPr>
            <a:r>
              <a:rPr lang="en-US" altLang="ja-JP" dirty="0" smtClean="0"/>
              <a:t>Output:	</a:t>
            </a:r>
            <a:r>
              <a:rPr lang="ja-JP" altLang="en-US" dirty="0" smtClean="0"/>
              <a:t>部分型</a:t>
            </a:r>
            <a:r>
              <a:rPr lang="ja-JP" altLang="en-US" dirty="0" smtClean="0"/>
              <a:t>の</a:t>
            </a:r>
            <a:r>
              <a:rPr lang="ja-JP" altLang="en-US" dirty="0" smtClean="0"/>
              <a:t>構成</a:t>
            </a:r>
            <a:r>
              <a:rPr lang="ja-JP" altLang="en-US" dirty="0" smtClean="0"/>
              <a:t>比</a:t>
            </a:r>
            <a:r>
              <a:rPr lang="ja-JP" altLang="en-US" dirty="0" smtClean="0"/>
              <a:t>と誕生時刻および増殖率</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a:t>
            </a:r>
            <a:r>
              <a:rPr lang="en-US" dirty="0" smtClean="0"/>
              <a:t>studies -</a:t>
            </a:r>
            <a:r>
              <a:rPr lang="ja-JP" altLang="en-US" dirty="0"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err="1"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err="1" smtClean="0"/>
              <a:t>AncesTree</a:t>
            </a:r>
            <a:r>
              <a:rPr lang="en-US" dirty="0" smtClean="0"/>
              <a:t> (El-</a:t>
            </a:r>
            <a:r>
              <a:rPr lang="en-US" dirty="0" err="1" smtClean="0"/>
              <a:t>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a:t>
            </a:r>
            <a:r>
              <a:rPr lang="en-US" dirty="0" err="1"/>
              <a:t>Kebir</a:t>
            </a:r>
            <a:r>
              <a:rPr lang="en-US" dirty="0"/>
              <a:t>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dirty="0" smtClean="0"/>
              <a:t>増殖率推定</a:t>
            </a:r>
            <a:r>
              <a:rPr lang="en-US" altLang="ja-JP"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60785" y="1680520"/>
                <a:ext cx="5477607" cy="4360844"/>
              </a:xfrm>
              <a:solidFill>
                <a:schemeClr val="bg1"/>
              </a:solidFill>
            </p:spPr>
            <p:txBody>
              <a:bodyPr>
                <a:normAutofit/>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dirty="0" smtClean="0">
                          <a:latin typeface="Cambria Math" charset="0"/>
                        </a:rPr>
                        <m:t>𝑀</m:t>
                      </m:r>
                      <m:d>
                        <m:dPr>
                          <m:ctrlPr>
                            <a:rPr lang="en-US" altLang="ja-JP" b="0" i="1" dirty="0" smtClean="0">
                              <a:latin typeface="Cambria Math" charset="0"/>
                            </a:rPr>
                          </m:ctrlPr>
                        </m:dPr>
                        <m:e>
                          <m:r>
                            <a:rPr lang="en-US" altLang="ja-JP" b="0" i="1" dirty="0" smtClean="0">
                              <a:latin typeface="Cambria Math" charset="0"/>
                            </a:rPr>
                            <m:t>𝑓</m:t>
                          </m:r>
                        </m:e>
                      </m:d>
                      <m:r>
                        <a:rPr lang="en-US" altLang="ja-JP" b="0" i="1" dirty="0" smtClean="0">
                          <a:latin typeface="Cambria Math" charset="0"/>
                        </a:rPr>
                        <m:t>= </m:t>
                      </m:r>
                      <m:sSub>
                        <m:sSubPr>
                          <m:ctrlPr>
                            <a:rPr lang="en-US" altLang="ja-JP" b="0" i="1" dirty="0" err="1" smtClean="0">
                              <a:latin typeface="Cambria Math" charset="0"/>
                              <a:ea typeface="Cambria Math" charset="0"/>
                              <a:cs typeface="Cambria Math" charset="0"/>
                            </a:rPr>
                          </m:ctrlPr>
                        </m:sSubPr>
                        <m:e>
                          <m:r>
                            <a:rPr lang="en-US" altLang="ja-JP" b="0" i="1" dirty="0" err="1" smtClean="0">
                              <a:latin typeface="Cambria Math" charset="0"/>
                              <a:ea typeface="Cambria Math" charset="0"/>
                              <a:cs typeface="Cambria Math" charset="0"/>
                            </a:rPr>
                            <m:t>𝜇</m:t>
                          </m:r>
                        </m:e>
                        <m:sub>
                          <m:r>
                            <a:rPr lang="en-US" altLang="ja-JP" b="0" i="1" dirty="0" smtClean="0">
                              <a:latin typeface="Cambria Math" charset="0"/>
                              <a:ea typeface="Cambria Math" charset="0"/>
                              <a:cs typeface="Cambria Math" charset="0"/>
                            </a:rPr>
                            <m:t>𝑒</m:t>
                          </m:r>
                        </m:sub>
                      </m:sSub>
                      <m:d>
                        <m:dPr>
                          <m:ctrlPr>
                            <a:rPr lang="is-IS" altLang="ja-JP" b="0" i="1" dirty="0" smtClean="0">
                              <a:latin typeface="Cambria Math" charset="0"/>
                              <a:ea typeface="Cambria Math" charset="0"/>
                              <a:cs typeface="Cambria Math" charset="0"/>
                            </a:rPr>
                          </m:ctrlPr>
                        </m:dPr>
                        <m:e>
                          <m:f>
                            <m:fPr>
                              <m:ctrlPr>
                                <a:rPr lang="bg-BG" altLang="ja-JP" b="0" i="1" dirty="0" smtClean="0">
                                  <a:latin typeface="Cambria Math" charset="0"/>
                                  <a:ea typeface="Cambria Math" charset="0"/>
                                  <a:cs typeface="Cambria Math" charset="0"/>
                                </a:rPr>
                              </m:ctrlPr>
                            </m:fPr>
                            <m:num>
                              <m:r>
                                <a:rPr lang="en-US" altLang="ja-JP" b="0" i="1" dirty="0" smtClean="0">
                                  <a:latin typeface="Cambria Math" charset="0"/>
                                  <a:ea typeface="Cambria Math" charset="0"/>
                                  <a:cs typeface="Cambria Math" charset="0"/>
                                </a:rPr>
                                <m:t>1</m:t>
                              </m:r>
                            </m:num>
                            <m:den>
                              <m:r>
                                <a:rPr lang="en-US" altLang="ja-JP" b="0" i="1" dirty="0" smtClean="0">
                                  <a:latin typeface="Cambria Math" charset="0"/>
                                  <a:ea typeface="Cambria Math" charset="0"/>
                                  <a:cs typeface="Cambria Math" charset="0"/>
                                </a:rPr>
                                <m:t>𝑓</m:t>
                              </m:r>
                            </m:den>
                          </m:f>
                          <m:r>
                            <a:rPr lang="en-US" altLang="ja-JP" b="0" i="1" dirty="0" smtClean="0">
                              <a:latin typeface="Cambria Math" charset="0"/>
                              <a:ea typeface="Cambria Math" charset="0"/>
                              <a:cs typeface="Cambria Math" charset="0"/>
                            </a:rPr>
                            <m:t>−</m:t>
                          </m:r>
                          <m:f>
                            <m:fPr>
                              <m:ctrlPr>
                                <a:rPr lang="bg-BG" altLang="ja-JP" b="0" i="1" dirty="0" smtClean="0">
                                  <a:latin typeface="Cambria Math" charset="0"/>
                                  <a:ea typeface="Cambria Math" charset="0"/>
                                  <a:cs typeface="Cambria Math" charset="0"/>
                                </a:rPr>
                              </m:ctrlPr>
                            </m:fPr>
                            <m:num>
                              <m:r>
                                <a:rPr lang="en-US" altLang="ja-JP" b="0" i="1" dirty="0" smtClean="0">
                                  <a:latin typeface="Cambria Math" charset="0"/>
                                  <a:ea typeface="Cambria Math" charset="0"/>
                                  <a:cs typeface="Cambria Math" charset="0"/>
                                </a:rPr>
                                <m:t>1</m:t>
                              </m:r>
                            </m:num>
                            <m:den>
                              <m:sSub>
                                <m:sSubPr>
                                  <m:ctrlPr>
                                    <a:rPr lang="en-US" altLang="ja-JP" b="0" i="1" dirty="0" smtClean="0">
                                      <a:latin typeface="Cambria Math" charset="0"/>
                                      <a:ea typeface="Cambria Math" charset="0"/>
                                      <a:cs typeface="Cambria Math" charset="0"/>
                                    </a:rPr>
                                  </m:ctrlPr>
                                </m:sSubPr>
                                <m:e>
                                  <m:r>
                                    <a:rPr lang="en-US" altLang="ja-JP" b="0" i="1" dirty="0" smtClean="0">
                                      <a:latin typeface="Cambria Math" charset="0"/>
                                      <a:ea typeface="Cambria Math" charset="0"/>
                                      <a:cs typeface="Cambria Math" charset="0"/>
                                    </a:rPr>
                                    <m:t>𝑓</m:t>
                                  </m:r>
                                </m:e>
                                <m:sub>
                                  <m:r>
                                    <a:rPr lang="en-US" altLang="ja-JP" b="0" i="1" dirty="0"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60785" y="1680520"/>
                <a:ext cx="5477607" cy="4360844"/>
              </a:xfrm>
              <a:blipFill rotWithShape="0">
                <a:blip r:embed="rId3"/>
                <a:stretch>
                  <a:fillRect l="-334" t="-139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0000"/>
            <a:ext cx="2736000" cy="2736000"/>
          </a:xfrm>
          <a:prstGeom prst="rect">
            <a:avLst/>
          </a:prstGeom>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dirty="0" smtClean="0"/>
              <a:t>の</a:t>
            </a:r>
            <a:r>
              <a:rPr lang="en-US" altLang="ja-JP" dirty="0" smtClean="0"/>
              <a:t>NGS</a:t>
            </a:r>
            <a:r>
              <a:rPr lang="ja-JP" altLang="en-US" dirty="0" smtClean="0"/>
              <a:t>データを用いた追試</a:t>
            </a:r>
            <a:endParaRPr lang="en-US" dirty="0"/>
          </a:p>
        </p:txBody>
      </p:sp>
    </p:spTree>
    <p:extLst>
      <p:ext uri="{BB962C8B-B14F-4D97-AF65-F5344CB8AC3E}">
        <p14:creationId xmlns:p14="http://schemas.microsoft.com/office/powerpoint/2010/main" val="181421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dirty="0"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211515"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dirty="0"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dirty="0" smtClean="0"/>
              <a:t>より引用</a:t>
            </a:r>
            <a:endParaRPr lang="en-US" dirty="0"/>
          </a:p>
        </p:txBody>
      </p:sp>
    </p:spTree>
    <p:extLst>
      <p:ext uri="{BB962C8B-B14F-4D97-AF65-F5344CB8AC3E}">
        <p14:creationId xmlns:p14="http://schemas.microsoft.com/office/powerpoint/2010/main" val="2068031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1287</TotalTime>
  <Words>2087</Words>
  <Application>Microsoft Macintosh PowerPoint</Application>
  <PresentationFormat>On-screen Show (4:3)</PresentationFormat>
  <Paragraphs>189</Paragraphs>
  <Slides>17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Cambria Math</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Problems</vt:lpstr>
      <vt:lpstr>Preceding studies -部分型構成比推定-</vt:lpstr>
      <vt:lpstr>Preceding studies -増殖率推定-</vt:lpstr>
      <vt:lpstr>Preceding studies -増殖率推定-</vt:lpstr>
      <vt:lpstr>Methods I</vt:lpstr>
      <vt:lpstr>Methods II</vt:lpstr>
      <vt:lpstr>Methods III</vt:lpstr>
      <vt:lpstr>Results I</vt:lpstr>
      <vt:lpstr>Results II</vt:lpstr>
      <vt:lpstr>Conclusions</vt:lpstr>
      <vt:lpstr>Future works</vt:lpstr>
      <vt:lpstr>Acknowledgements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226</cp:revision>
  <dcterms:created xsi:type="dcterms:W3CDTF">2016-09-09T19:19:12Z</dcterms:created>
  <dcterms:modified xsi:type="dcterms:W3CDTF">2016-09-12T14:12:21Z</dcterms:modified>
</cp:coreProperties>
</file>